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693400" cy="7556500"/>
  <p:notesSz cx="6858000" cy="9144000"/>
  <p:embeddedFontLst>
    <p:embeddedFont>
      <p:font typeface="Glacial Indifference Bold" charset="1" panose="00000800000000000000"/>
      <p:regular r:id="rId8"/>
    </p:embeddedFont>
    <p:embeddedFont>
      <p:font typeface="Glacial Indifference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378000" y="1461181"/>
          <a:ext cx="9936000" cy="4136273"/>
        </p:xfrm>
        <a:graphic>
          <a:graphicData uri="http://schemas.openxmlformats.org/drawingml/2006/table">
            <a:tbl>
              <a:tblPr/>
              <a:tblGrid>
                <a:gridCol w="1919190"/>
                <a:gridCol w="2009250"/>
                <a:gridCol w="1617519"/>
                <a:gridCol w="1617519"/>
                <a:gridCol w="1617519"/>
                <a:gridCol w="1155004"/>
              </a:tblGrid>
              <a:tr h="37319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iNDICADORES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Excelente (4)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Notable (3)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Aceptable (2)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Insuficiente (1)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Nota (1-4)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</a:tr>
              <a:tr h="103575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Diagnóstico Técnico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(30%)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Diagnóstico preciso con terminología técnica adecuada y clara.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Identifica el fallo y explica correctamente la causa técnica.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Identifica el fallo pero confunde hardware y software.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identifica los componentes ni el origen del fallo.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09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Sostenibilidad y Ética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(30%)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Análisis crítico profundo sobre consumo responsable y medio ambiente.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Analiza la obsolescencia y propone el reciclaje/reparación.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Menciona los términos pero sin relacionarlos con el caso real.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menciona la obsolescencia ni el impacto ambiental.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582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Creación Digital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(20%)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Presentación profesional, estructura impecable y uso de estilos.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Documento bien organizado, con títulos y formato correcto.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El documento tiene un formato básico y descuidado.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utiliza procesador de textos o el formato es ilegible.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40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Resolución de Problemas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(20%)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Justificación brillante que equilibra economía, técnica y ecología.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Propone una solución lógica basada en los datos analizados.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La solución es vaga o no se justifica económicamente.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ofrece una solución clara al problema de Julián.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name="Group 3" id="3"/>
          <p:cNvGrpSpPr/>
          <p:nvPr/>
        </p:nvGrpSpPr>
        <p:grpSpPr>
          <a:xfrm rot="0">
            <a:off x="5958325" y="458779"/>
            <a:ext cx="3977675" cy="358556"/>
            <a:chOff x="0" y="0"/>
            <a:chExt cx="1425509" cy="12849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425509" cy="128498"/>
            </a:xfrm>
            <a:custGeom>
              <a:avLst/>
              <a:gdLst/>
              <a:ahLst/>
              <a:cxnLst/>
              <a:rect r="r" b="b" t="t" l="l"/>
              <a:pathLst>
                <a:path h="128498" w="1425509">
                  <a:moveTo>
                    <a:pt x="0" y="0"/>
                  </a:moveTo>
                  <a:lnTo>
                    <a:pt x="1425509" y="0"/>
                  </a:lnTo>
                  <a:lnTo>
                    <a:pt x="1425509" y="128498"/>
                  </a:lnTo>
                  <a:lnTo>
                    <a:pt x="0" y="128498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1425509" cy="157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5958325" y="883550"/>
            <a:ext cx="3977675" cy="358556"/>
            <a:chOff x="0" y="0"/>
            <a:chExt cx="1425509" cy="12849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25509" cy="128498"/>
            </a:xfrm>
            <a:custGeom>
              <a:avLst/>
              <a:gdLst/>
              <a:ahLst/>
              <a:cxnLst/>
              <a:rect r="r" b="b" t="t" l="l"/>
              <a:pathLst>
                <a:path h="128498" w="1425509">
                  <a:moveTo>
                    <a:pt x="0" y="0"/>
                  </a:moveTo>
                  <a:lnTo>
                    <a:pt x="1425509" y="0"/>
                  </a:lnTo>
                  <a:lnTo>
                    <a:pt x="1425509" y="128498"/>
                  </a:lnTo>
                  <a:lnTo>
                    <a:pt x="0" y="128498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1425509" cy="157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765525" y="6027050"/>
            <a:ext cx="2729385" cy="488221"/>
            <a:chOff x="0" y="0"/>
            <a:chExt cx="978150" cy="17496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978150" cy="174967"/>
            </a:xfrm>
            <a:custGeom>
              <a:avLst/>
              <a:gdLst/>
              <a:ahLst/>
              <a:cxnLst/>
              <a:rect r="r" b="b" t="t" l="l"/>
              <a:pathLst>
                <a:path h="174967" w="978150">
                  <a:moveTo>
                    <a:pt x="0" y="0"/>
                  </a:moveTo>
                  <a:lnTo>
                    <a:pt x="978150" y="0"/>
                  </a:lnTo>
                  <a:lnTo>
                    <a:pt x="978150" y="174967"/>
                  </a:lnTo>
                  <a:lnTo>
                    <a:pt x="0" y="17496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28575"/>
              <a:ext cx="978150" cy="203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  <a:r>
                <a:rPr lang="en-US" b="true" sz="1400">
                  <a:solidFill>
                    <a:srgbClr val="000000"/>
                  </a:solidFill>
                  <a:latin typeface="Glacial Indifference Bold"/>
                  <a:ea typeface="Glacial Indifference Bold"/>
                  <a:cs typeface="Glacial Indifference Bold"/>
                  <a:sym typeface="Glacial Indifference Bold"/>
                </a:rPr>
                <a:t>CALIFICACIÓN FINAL (Sobre 10)</a:t>
              </a: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65525" y="317426"/>
            <a:ext cx="3941546" cy="596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99"/>
              </a:lnSpc>
              <a:spcBef>
                <a:spcPct val="0"/>
              </a:spcBef>
            </a:pPr>
            <a:r>
              <a:rPr lang="en-US" b="true" sz="3499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RÚBRICA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65525" y="793293"/>
            <a:ext cx="3616659" cy="358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INFORME TÉCNICO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350763" y="503437"/>
            <a:ext cx="592884" cy="2241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Nombre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350763" y="915239"/>
            <a:ext cx="607562" cy="2241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Fecha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56000" y="6524797"/>
            <a:ext cx="9180000" cy="358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 b="true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CRITERIOS EVALUADOS:</a:t>
            </a:r>
            <a:r>
              <a:rPr lang="en-US" sz="20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23.1, 23.2, 23.3 Y 28.1, 28.2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3494910" y="6027050"/>
            <a:ext cx="1428350" cy="488221"/>
            <a:chOff x="0" y="0"/>
            <a:chExt cx="511889" cy="17496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511889" cy="174967"/>
            </a:xfrm>
            <a:custGeom>
              <a:avLst/>
              <a:gdLst/>
              <a:ahLst/>
              <a:cxnLst/>
              <a:rect r="r" b="b" t="t" l="l"/>
              <a:pathLst>
                <a:path h="174967" w="511889">
                  <a:moveTo>
                    <a:pt x="0" y="0"/>
                  </a:moveTo>
                  <a:lnTo>
                    <a:pt x="511889" y="0"/>
                  </a:lnTo>
                  <a:lnTo>
                    <a:pt x="511889" y="174967"/>
                  </a:lnTo>
                  <a:lnTo>
                    <a:pt x="0" y="174967"/>
                  </a:lnTo>
                  <a:close/>
                </a:path>
              </a:pathLst>
            </a:custGeom>
            <a:solidFill>
              <a:srgbClr val="FFF3EB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511889" cy="203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378000" y="1461181"/>
          <a:ext cx="9936000" cy="4136273"/>
        </p:xfrm>
        <a:graphic>
          <a:graphicData uri="http://schemas.openxmlformats.org/drawingml/2006/table">
            <a:tbl>
              <a:tblPr/>
              <a:tblGrid>
                <a:gridCol w="1919190"/>
                <a:gridCol w="2009250"/>
                <a:gridCol w="1617519"/>
                <a:gridCol w="1617519"/>
                <a:gridCol w="1617519"/>
                <a:gridCol w="1155004"/>
              </a:tblGrid>
              <a:tr h="37319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iNDICADORES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Excelente (4)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Notable (3)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Aceptable (2)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Insuficiente (1)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Nota (1-4)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</a:tr>
              <a:tr h="103575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Organización estructurada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(30%)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Organización impecable, jerarquizada y con un sistema de nombrado profesional.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El esquema es lógico y facilita encontrar la información rápidamente.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Propone una división por carpetas, pero el sistema de nombres no es claro.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propone una estructura lógica; los nombres de archivos son confusos.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09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Seguridad y Prevención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(30%)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Propuesta de seguridad exhaustiva que garantiza la integridad del trabajo del grupo.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Explica correctamente el uso de permisos y la necesidad de backups de forma clara.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Identifica los permisos básicos pero no explica la importancia de las copias.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distingue permisos ni propone medidas de protección de datos.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582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Detección de Amenazas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(20%)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Análisis crítico brillante sobre fiabilidad de fuentes y protección del bienestar digital.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Muestra señales claras de fraude y propone pasos lógicos de protección.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Identifica señales de engaño pero no propone una actuación ética/segura.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identifica señales de phishing ni valora los riesgos éticos.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40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20"/>
                        </a:lnSpc>
                        <a:defRPr/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Creación y Difusión</a:t>
                      </a:r>
                      <a:endParaRPr lang="en-US" sz="1100"/>
                    </a:p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en-US" sz="1100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(20%)</a:t>
                      </a:r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Diseño visual de alta calidad, creativo, respetando la etiqueta digital y muy eficaz.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Material visual atractivo, bien configurado y ajustado a la necesidad del grupo.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Utiliza una herramienta digital pero el diseño es pobre o difícil de leer.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Glacial Indifference"/>
                          <a:ea typeface="Glacial Indifference"/>
                          <a:cs typeface="Glacial Indifference"/>
                          <a:sym typeface="Glacial Indifference"/>
                        </a:rPr>
                        <a:t>No utiliza herramientas digitales o el resultado no es comunicativo.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20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EB6A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name="Group 3" id="3"/>
          <p:cNvGrpSpPr/>
          <p:nvPr/>
        </p:nvGrpSpPr>
        <p:grpSpPr>
          <a:xfrm rot="0">
            <a:off x="5958325" y="458779"/>
            <a:ext cx="3977675" cy="358556"/>
            <a:chOff x="0" y="0"/>
            <a:chExt cx="1425509" cy="12849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425509" cy="128498"/>
            </a:xfrm>
            <a:custGeom>
              <a:avLst/>
              <a:gdLst/>
              <a:ahLst/>
              <a:cxnLst/>
              <a:rect r="r" b="b" t="t" l="l"/>
              <a:pathLst>
                <a:path h="128498" w="1425509">
                  <a:moveTo>
                    <a:pt x="0" y="0"/>
                  </a:moveTo>
                  <a:lnTo>
                    <a:pt x="1425509" y="0"/>
                  </a:lnTo>
                  <a:lnTo>
                    <a:pt x="1425509" y="128498"/>
                  </a:lnTo>
                  <a:lnTo>
                    <a:pt x="0" y="128498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1425509" cy="157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5958325" y="883550"/>
            <a:ext cx="3977675" cy="358556"/>
            <a:chOff x="0" y="0"/>
            <a:chExt cx="1425509" cy="12849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25509" cy="128498"/>
            </a:xfrm>
            <a:custGeom>
              <a:avLst/>
              <a:gdLst/>
              <a:ahLst/>
              <a:cxnLst/>
              <a:rect r="r" b="b" t="t" l="l"/>
              <a:pathLst>
                <a:path h="128498" w="1425509">
                  <a:moveTo>
                    <a:pt x="0" y="0"/>
                  </a:moveTo>
                  <a:lnTo>
                    <a:pt x="1425509" y="0"/>
                  </a:lnTo>
                  <a:lnTo>
                    <a:pt x="1425509" y="128498"/>
                  </a:lnTo>
                  <a:lnTo>
                    <a:pt x="0" y="128498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1425509" cy="1570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765525" y="6027050"/>
            <a:ext cx="2729385" cy="488221"/>
            <a:chOff x="0" y="0"/>
            <a:chExt cx="978150" cy="17496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978150" cy="174967"/>
            </a:xfrm>
            <a:custGeom>
              <a:avLst/>
              <a:gdLst/>
              <a:ahLst/>
              <a:cxnLst/>
              <a:rect r="r" b="b" t="t" l="l"/>
              <a:pathLst>
                <a:path h="174967" w="978150">
                  <a:moveTo>
                    <a:pt x="0" y="0"/>
                  </a:moveTo>
                  <a:lnTo>
                    <a:pt x="978150" y="0"/>
                  </a:lnTo>
                  <a:lnTo>
                    <a:pt x="978150" y="174967"/>
                  </a:lnTo>
                  <a:lnTo>
                    <a:pt x="0" y="17496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28575"/>
              <a:ext cx="978150" cy="203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  <a:r>
                <a:rPr lang="en-US" b="true" sz="1400">
                  <a:solidFill>
                    <a:srgbClr val="000000"/>
                  </a:solidFill>
                  <a:latin typeface="Glacial Indifference Bold"/>
                  <a:ea typeface="Glacial Indifference Bold"/>
                  <a:cs typeface="Glacial Indifference Bold"/>
                  <a:sym typeface="Glacial Indifference Bold"/>
                </a:rPr>
                <a:t>CALIFICACIÓN FINAL (Sobre 10)</a:t>
              </a: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65525" y="317426"/>
            <a:ext cx="3941546" cy="596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99"/>
              </a:lnSpc>
              <a:spcBef>
                <a:spcPct val="0"/>
              </a:spcBef>
            </a:pPr>
            <a:r>
              <a:rPr lang="en-US" b="true" sz="3499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RÚBRICA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65525" y="793293"/>
            <a:ext cx="3616659" cy="358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KIT DIGITAL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350763" y="503437"/>
            <a:ext cx="592884" cy="2241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Nombre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350763" y="915239"/>
            <a:ext cx="607562" cy="2241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Fecha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56000" y="6524797"/>
            <a:ext cx="9180000" cy="358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 b="true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CRITERIOS EVALUADOS:</a:t>
            </a:r>
            <a:r>
              <a:rPr lang="en-US" sz="20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23.1, 23.3 Y 28.1, 28.2, 28.3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3494910" y="6027050"/>
            <a:ext cx="1428350" cy="488221"/>
            <a:chOff x="0" y="0"/>
            <a:chExt cx="511889" cy="17496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511889" cy="174967"/>
            </a:xfrm>
            <a:custGeom>
              <a:avLst/>
              <a:gdLst/>
              <a:ahLst/>
              <a:cxnLst/>
              <a:rect r="r" b="b" t="t" l="l"/>
              <a:pathLst>
                <a:path h="174967" w="511889">
                  <a:moveTo>
                    <a:pt x="0" y="0"/>
                  </a:moveTo>
                  <a:lnTo>
                    <a:pt x="511889" y="0"/>
                  </a:lnTo>
                  <a:lnTo>
                    <a:pt x="511889" y="174967"/>
                  </a:lnTo>
                  <a:lnTo>
                    <a:pt x="0" y="174967"/>
                  </a:lnTo>
                  <a:close/>
                </a:path>
              </a:pathLst>
            </a:custGeom>
            <a:solidFill>
              <a:srgbClr val="FFF3EB"/>
            </a:solidFill>
            <a:ln w="19050" cap="sq">
              <a:solidFill>
                <a:srgbClr val="EB6A18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511889" cy="203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DAG0iRzQjGg</dc:identifier>
  <dcterms:modified xsi:type="dcterms:W3CDTF">2011-08-01T06:04:30Z</dcterms:modified>
  <cp:revision>1</cp:revision>
  <dc:title>Compare and Contrast Essay Writing Printable Marking Rubric in Blue Orange Simple Style</dc:title>
</cp:coreProperties>
</file>